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webextensions/webextension1.xml" ContentType="application/vnd.ms-office.webextension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448" r:id="rId2"/>
    <p:sldId id="453" r:id="rId3"/>
    <p:sldId id="454" r:id="rId4"/>
    <p:sldId id="455" r:id="rId5"/>
    <p:sldId id="456" r:id="rId6"/>
    <p:sldId id="457" r:id="rId7"/>
    <p:sldId id="459" r:id="rId8"/>
    <p:sldId id="460" r:id="rId9"/>
    <p:sldId id="461" r:id="rId10"/>
    <p:sldId id="462" r:id="rId11"/>
    <p:sldId id="463" r:id="rId12"/>
    <p:sldId id="468" r:id="rId13"/>
    <p:sldId id="458" r:id="rId14"/>
    <p:sldId id="464" r:id="rId15"/>
    <p:sldId id="470" r:id="rId16"/>
    <p:sldId id="471" r:id="rId17"/>
    <p:sldId id="473" r:id="rId18"/>
    <p:sldId id="472" r:id="rId19"/>
    <p:sldId id="465" r:id="rId20"/>
    <p:sldId id="474" r:id="rId21"/>
    <p:sldId id="466" r:id="rId22"/>
    <p:sldId id="469" r:id="rId23"/>
    <p:sldId id="467" r:id="rId24"/>
    <p:sldId id="475" r:id="rId25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8F8F8"/>
    <a:srgbClr val="000000"/>
    <a:srgbClr val="080808"/>
    <a:srgbClr val="DA2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2B92EF69-4580-D948-9358-37D6C6E355D3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AF3EC278-5BB2-7E49-BE38-1FF54E2178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A2AF659B-3BFD-7C4F-8593-16CDDE7417A4}" type="datetimeFigureOut">
              <a:rPr lang="en-US" smtClean="0"/>
              <a:pPr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47082A43-FD40-714E-BD60-4E5210E14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768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94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2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23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7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25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94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8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7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42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8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18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7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9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1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97D52D3-1B6E-8F4B-8B7F-77170D7F0928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14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3340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1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5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1" y="2613789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02953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011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494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5DE3AE67-DC4E-D847-B357-619357F4C6DC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FBFE89C-50B1-2048-9505-7824B8639D8D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20"/>
            <a:ext cx="9686608" cy="4195481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6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C342A1C-928F-B544-94B3-4D4EC2F5EAE5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D23026CC-1AF2-234B-92BC-E226AD8BC345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2528047-DF63-3F4F-B15B-A53AB67E64C4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3401064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2"/>
            <a:ext cx="3401063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3C80AC5C-DDBA-EE42-9757-03393CEB2571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BCCC5E3-C3BF-E645-BC58-A123741A7D00}" type="datetime1">
              <a:rPr lang="en-US" smtClean="0"/>
              <a:pPr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0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3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Seyed_Reza_Shahamiri/stat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guide/topics/manifest/activity-element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i4DZWboJm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microsoft.com/office/2011/relationships/webextension" Target="../webextensions/webextension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10" descr="http://www.manukau.ac.nz/__data/assets/image/0004/166801/header-Generic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788"/>
            <a:ext cx="12192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1482570" y="-76200"/>
            <a:ext cx="10147178" cy="759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1" hangingPunct="1"/>
            <a:r>
              <a:rPr lang="en-NZ" altLang="en-US" sz="3600" b="1" dirty="0">
                <a:solidFill>
                  <a:schemeClr val="bg1"/>
                </a:solidFill>
              </a:rPr>
              <a:t>User Experience and User Interface Design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999" y="3390900"/>
            <a:ext cx="9938551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13876" y="309563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0" y="627020"/>
                </a:lnTo>
                <a:lnTo>
                  <a:pt x="113876" y="309563"/>
                </a:lnTo>
                <a:close/>
              </a:path>
            </a:pathLst>
          </a:custGeom>
          <a:solidFill>
            <a:srgbClr val="DD2638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 sz="2800" b="1" dirty="0">
                <a:solidFill>
                  <a:schemeClr val="bg1"/>
                </a:solidFill>
              </a:rPr>
              <a:t>8 - Android UI Design Introduction - </a:t>
            </a:r>
            <a:r>
              <a:rPr lang="fr-FR" altLang="en-US" sz="2800" b="1" dirty="0" err="1">
                <a:solidFill>
                  <a:schemeClr val="bg1"/>
                </a:solidFill>
              </a:rPr>
              <a:t>Multiscreen</a:t>
            </a:r>
            <a:r>
              <a:rPr lang="fr-FR" altLang="en-US" sz="2800" b="1" dirty="0">
                <a:solidFill>
                  <a:schemeClr val="bg1"/>
                </a:solidFill>
              </a:rPr>
              <a:t> Apps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6019801" y="6248400"/>
            <a:ext cx="6204750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  <a:gd name="connsiteX0" fmla="*/ 113876 w 5105400"/>
              <a:gd name="connsiteY0" fmla="*/ 309563 h 642260"/>
              <a:gd name="connsiteX1" fmla="*/ 0 w 5105400"/>
              <a:gd name="connsiteY1" fmla="*/ 0 h 642260"/>
              <a:gd name="connsiteX2" fmla="*/ 5105400 w 5105400"/>
              <a:gd name="connsiteY2" fmla="*/ 0 h 642260"/>
              <a:gd name="connsiteX3" fmla="*/ 5105400 w 5105400"/>
              <a:gd name="connsiteY3" fmla="*/ 627020 h 642260"/>
              <a:gd name="connsiteX4" fmla="*/ 215290 w 5105400"/>
              <a:gd name="connsiteY4" fmla="*/ 642260 h 642260"/>
              <a:gd name="connsiteX5" fmla="*/ 113876 w 5105400"/>
              <a:gd name="connsiteY5" fmla="*/ 309563 h 642260"/>
              <a:gd name="connsiteX0" fmla="*/ 113876 w 5105400"/>
              <a:gd name="connsiteY0" fmla="*/ 309563 h 634640"/>
              <a:gd name="connsiteX1" fmla="*/ 0 w 5105400"/>
              <a:gd name="connsiteY1" fmla="*/ 0 h 634640"/>
              <a:gd name="connsiteX2" fmla="*/ 5105400 w 5105400"/>
              <a:gd name="connsiteY2" fmla="*/ 0 h 634640"/>
              <a:gd name="connsiteX3" fmla="*/ 5105400 w 5105400"/>
              <a:gd name="connsiteY3" fmla="*/ 627020 h 634640"/>
              <a:gd name="connsiteX4" fmla="*/ 234862 w 5105400"/>
              <a:gd name="connsiteY4" fmla="*/ 634640 h 634640"/>
              <a:gd name="connsiteX5" fmla="*/ 113876 w 5105400"/>
              <a:gd name="connsiteY5" fmla="*/ 309563 h 63464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13876 w 5105400"/>
              <a:gd name="connsiteY5" fmla="*/ 309563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60260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56982 w 5105400"/>
              <a:gd name="connsiteY5" fmla="*/ 276225 h 627020"/>
              <a:gd name="connsiteX0" fmla="*/ 164819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64819 w 5105400"/>
              <a:gd name="connsiteY5" fmla="*/ 276225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64819" y="276225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372016" y="615590"/>
                </a:lnTo>
                <a:lnTo>
                  <a:pt x="164819" y="276225"/>
                </a:lnTo>
                <a:close/>
              </a:path>
            </a:pathLst>
          </a:custGeom>
          <a:solidFill>
            <a:srgbClr val="DD2638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en-US" sz="2800" dirty="0">
                <a:solidFill>
                  <a:schemeClr val="bg2"/>
                </a:solidFill>
              </a:rPr>
              <a:t>Dr. Seyed Reza Shahamiri </a:t>
            </a:r>
            <a:r>
              <a:rPr lang="en-US" altLang="en-US" dirty="0">
                <a:solidFill>
                  <a:schemeClr val="bg2"/>
                </a:solidFill>
                <a:hlinkClick r:id="rId3"/>
              </a:rPr>
              <a:t>More Info</a:t>
            </a:r>
            <a:endParaRPr lang="en-US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8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MultiScreen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Add New Activity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3194017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Next, select a name for your activity and press Finish.</a:t>
            </a:r>
          </a:p>
          <a:p>
            <a:pPr marL="0" indent="0" algn="just">
              <a:buNone/>
            </a:pPr>
            <a:r>
              <a:rPr lang="en-NZ" sz="2400" dirty="0">
                <a:latin typeface="+mn-lt"/>
              </a:rPr>
              <a:t>Name your activity </a:t>
            </a:r>
            <a:r>
              <a:rPr lang="en-NZ" sz="2400" i="1" dirty="0" err="1">
                <a:latin typeface="+mn-lt"/>
              </a:rPr>
              <a:t>NumbersActivity</a:t>
            </a:r>
            <a:r>
              <a:rPr lang="en-NZ" sz="2400" dirty="0">
                <a:latin typeface="+mn-lt"/>
              </a:rPr>
              <a:t>.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0" y="371475"/>
            <a:ext cx="7639050" cy="6486525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8495930" y="2281561"/>
            <a:ext cx="3595456" cy="4527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: Rounded Corners 3"/>
          <p:cNvSpPr/>
          <p:nvPr/>
        </p:nvSpPr>
        <p:spPr>
          <a:xfrm>
            <a:off x="8901112" y="4143375"/>
            <a:ext cx="528637" cy="247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Rectangular Callout 1"/>
          <p:cNvSpPr/>
          <p:nvPr/>
        </p:nvSpPr>
        <p:spPr>
          <a:xfrm>
            <a:off x="9944100" y="4548864"/>
            <a:ext cx="1885950" cy="1152525"/>
          </a:xfrm>
          <a:prstGeom prst="wedgeRectCallout">
            <a:avLst>
              <a:gd name="adj1" fmla="val -85985"/>
              <a:gd name="adj2" fmla="val -676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“</a:t>
            </a:r>
            <a:r>
              <a:rPr lang="en-US" dirty="0" err="1"/>
              <a:t>rezanet</a:t>
            </a:r>
            <a:r>
              <a:rPr lang="en-US" dirty="0"/>
              <a:t>” with your name</a:t>
            </a:r>
          </a:p>
        </p:txBody>
      </p:sp>
    </p:spTree>
    <p:extLst>
      <p:ext uri="{BB962C8B-B14F-4D97-AF65-F5344CB8AC3E}">
        <p14:creationId xmlns:p14="http://schemas.microsoft.com/office/powerpoint/2010/main" val="179248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MultiScreen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Add New Activity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3194017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Android Studio creates both the java activity and layout files: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61" y="2058820"/>
            <a:ext cx="4473574" cy="2926637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5292756" y="3133816"/>
            <a:ext cx="3595456" cy="2092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: Rounded Corners 9"/>
          <p:cNvSpPr/>
          <p:nvPr/>
        </p:nvSpPr>
        <p:spPr>
          <a:xfrm>
            <a:off x="5292756" y="4297592"/>
            <a:ext cx="3595456" cy="2092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934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MultiScreen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Add New Activity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4086362" cy="41406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000" dirty="0">
                <a:latin typeface="+mn-lt"/>
              </a:rPr>
              <a:t>Adding new activities also add new entries in </a:t>
            </a:r>
            <a:r>
              <a:rPr lang="en-NZ" sz="2000" i="1" dirty="0" err="1">
                <a:solidFill>
                  <a:schemeClr val="accent1"/>
                </a:solidFill>
                <a:latin typeface="+mn-lt"/>
              </a:rPr>
              <a:t>AndroidManifest.xml</a:t>
            </a:r>
            <a:r>
              <a:rPr lang="en-NZ" sz="2000" dirty="0">
                <a:latin typeface="+mn-lt"/>
              </a:rPr>
              <a:t>. It acts like a table of contents for the app. 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1"/>
          <a:stretch/>
        </p:blipFill>
        <p:spPr>
          <a:xfrm>
            <a:off x="5653087" y="2459748"/>
            <a:ext cx="6538913" cy="4398252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6172203" y="5786438"/>
            <a:ext cx="3940733" cy="192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3713164"/>
            <a:ext cx="2959100" cy="24130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465468" y="4500563"/>
            <a:ext cx="1292395" cy="158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71451" y="6258470"/>
            <a:ext cx="44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Activity Attributes in </a:t>
            </a:r>
            <a:r>
              <a:rPr lang="en-US" dirty="0" err="1">
                <a:hlinkClick r:id="rId6"/>
              </a:rPr>
              <a:t>AndroidManifesto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onClick handler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The next step is to program the </a:t>
            </a:r>
            <a:r>
              <a:rPr lang="en-NZ" sz="2400" i="1" dirty="0" err="1">
                <a:latin typeface="+mn-lt"/>
              </a:rPr>
              <a:t>MainActivty</a:t>
            </a:r>
            <a:r>
              <a:rPr lang="en-NZ" sz="2400" dirty="0">
                <a:latin typeface="+mn-lt"/>
              </a:rPr>
              <a:t> to start and show </a:t>
            </a:r>
            <a:r>
              <a:rPr lang="en-NZ" sz="2400" i="1" dirty="0" err="1">
                <a:latin typeface="+mn-lt"/>
              </a:rPr>
              <a:t>NumbersActivity</a:t>
            </a:r>
            <a:r>
              <a:rPr lang="en-NZ" sz="2400" dirty="0">
                <a:latin typeface="+mn-lt"/>
              </a:rPr>
              <a:t> when “Learn Numbers” is touched.</a:t>
            </a:r>
          </a:p>
          <a:p>
            <a:pPr marL="0" indent="0" algn="just">
              <a:buNone/>
            </a:pPr>
            <a:r>
              <a:rPr lang="en-NZ" sz="2400" dirty="0">
                <a:latin typeface="+mn-lt"/>
              </a:rPr>
              <a:t>This can be done by capturing the </a:t>
            </a:r>
            <a:r>
              <a:rPr lang="en-NZ" sz="2400" i="1" dirty="0" err="1">
                <a:latin typeface="+mn-lt"/>
              </a:rPr>
              <a:t>onClick</a:t>
            </a:r>
            <a:r>
              <a:rPr lang="en-NZ" sz="2400" dirty="0">
                <a:latin typeface="+mn-lt"/>
              </a:rPr>
              <a:t> event handler of each </a:t>
            </a:r>
            <a:r>
              <a:rPr lang="en-NZ" sz="2400" dirty="0" err="1">
                <a:latin typeface="+mn-lt"/>
              </a:rPr>
              <a:t>CardView</a:t>
            </a:r>
            <a:r>
              <a:rPr lang="en-NZ" sz="2400" dirty="0">
                <a:latin typeface="+mn-lt"/>
              </a:rPr>
              <a:t> similar to buttons. For example:</a:t>
            </a: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r>
              <a:rPr lang="en-NZ" sz="2400" dirty="0">
                <a:latin typeface="+mn-lt"/>
              </a:rPr>
              <a:t>Then, add the </a:t>
            </a:r>
            <a:r>
              <a:rPr lang="en-US" altLang="en-US" sz="2400" b="1" dirty="0" err="1">
                <a:solidFill>
                  <a:srgbClr val="008000"/>
                </a:solidFill>
                <a:latin typeface="Century Gothic" panose="020B0502020202020204" pitchFamily="34" charset="0"/>
              </a:rPr>
              <a:t>ShowNumbersActivity</a:t>
            </a:r>
            <a:r>
              <a:rPr lang="en-US" altLang="en-US" sz="2400" b="1" dirty="0">
                <a:solidFill>
                  <a:srgbClr val="008000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sz="2400" dirty="0">
                <a:latin typeface="Century Gothic" panose="020B0502020202020204" pitchFamily="34" charset="0"/>
              </a:rPr>
              <a:t>to MainActivity.java:</a:t>
            </a: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800665" y="5061578"/>
            <a:ext cx="60913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public void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ShowNumbersActivity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(View view){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//Show </a:t>
            </a: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NumbersActivity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34934" y="3564266"/>
            <a:ext cx="6855809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android.support.v7.widget.CardView</a:t>
            </a: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style=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"@style/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CategoryCardStyle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app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:cardBackgroundColor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"#689F38"</a:t>
            </a: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:onClick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ShowNumbersActivity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6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 onClick handler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Then, </a:t>
            </a:r>
            <a:r>
              <a:rPr lang="en-US" altLang="en-US" sz="2400" b="1" dirty="0" err="1">
                <a:solidFill>
                  <a:srgbClr val="008000"/>
                </a:solidFill>
                <a:latin typeface="Century Gothic" panose="020B0502020202020204" pitchFamily="34" charset="0"/>
              </a:rPr>
              <a:t>ShowNumbersActivity</a:t>
            </a:r>
            <a:r>
              <a:rPr lang="en-US" altLang="en-US" sz="2400" b="1" dirty="0">
                <a:solidFill>
                  <a:srgbClr val="008000"/>
                </a:solidFill>
                <a:latin typeface="Century Gothic" panose="020B0502020202020204" pitchFamily="34" charset="0"/>
              </a:rPr>
              <a:t> </a:t>
            </a:r>
            <a:r>
              <a:rPr lang="en-US" altLang="en-US" sz="2400" dirty="0">
                <a:latin typeface="Century Gothic" panose="020B0502020202020204" pitchFamily="34" charset="0"/>
              </a:rPr>
              <a:t>event handler need to be programmed to show </a:t>
            </a:r>
            <a:r>
              <a:rPr lang="en-US" altLang="en-US" sz="2400" i="1" dirty="0" err="1">
                <a:latin typeface="Century Gothic" panose="020B0502020202020204" pitchFamily="34" charset="0"/>
              </a:rPr>
              <a:t>NumbersActivity</a:t>
            </a:r>
            <a:r>
              <a:rPr lang="en-US" altLang="en-US" sz="2400" i="1" dirty="0">
                <a:latin typeface="Century Gothic" panose="020B0502020202020204" pitchFamily="34" charset="0"/>
              </a:rPr>
              <a:t>. </a:t>
            </a:r>
            <a:r>
              <a:rPr lang="en-US" altLang="en-US" sz="2400" dirty="0">
                <a:latin typeface="Century Gothic" panose="020B0502020202020204" pitchFamily="34" charset="0"/>
              </a:rPr>
              <a:t>This is done by sending an intent to open </a:t>
            </a:r>
            <a:r>
              <a:rPr lang="en-US" altLang="en-US" sz="2400" dirty="0" err="1">
                <a:latin typeface="Century Gothic" panose="020B0502020202020204" pitchFamily="34" charset="0"/>
              </a:rPr>
              <a:t>NumbersActivity</a:t>
            </a:r>
            <a:r>
              <a:rPr lang="en-US" altLang="en-US" sz="2400" dirty="0">
                <a:latin typeface="Century Gothic" panose="020B0502020202020204" pitchFamily="34" charset="0"/>
              </a:rPr>
              <a:t>:</a:t>
            </a:r>
          </a:p>
          <a:p>
            <a:pPr marL="0" indent="0" algn="just">
              <a:buNone/>
            </a:pPr>
            <a:endParaRPr lang="en-US" altLang="en-US" sz="24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US" altLang="en-US" sz="24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44636" y="3546842"/>
            <a:ext cx="980916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public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ShowNumbersActivity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(View view){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//Show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NumbersActivity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numbersActivity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new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this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NumbersActivity.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startActivity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numbersActivity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6819900" y="4998848"/>
            <a:ext cx="2057400" cy="1279892"/>
          </a:xfrm>
          <a:prstGeom prst="wedgeRectCallout">
            <a:avLst>
              <a:gd name="adj1" fmla="val -61111"/>
              <a:gd name="adj2" fmla="val -87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this</a:t>
            </a:r>
            <a:r>
              <a:rPr lang="en-US" dirty="0"/>
              <a:t> refers to the current activity. It is the current context.</a:t>
            </a:r>
          </a:p>
        </p:txBody>
      </p:sp>
    </p:spTree>
    <p:extLst>
      <p:ext uri="{BB962C8B-B14F-4D97-AF65-F5344CB8AC3E}">
        <p14:creationId xmlns:p14="http://schemas.microsoft.com/office/powerpoint/2010/main" val="89200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  <a:hlinkClick r:id="rId3"/>
              </a:rPr>
              <a:t>onClick Listener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570641"/>
                  </p:ext>
                </p:extLst>
              </p:nvPr>
            </p:nvGraphicFramePr>
            <p:xfrm>
              <a:off x="1971674" y="2194663"/>
              <a:ext cx="8308193" cy="467762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Add-in 7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1674" y="2194663"/>
                <a:ext cx="8308193" cy="46776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6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onClick Listener 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/>
            <a:r>
              <a:rPr lang="en-AU" sz="2400" i="1" dirty="0" err="1">
                <a:solidFill>
                  <a:schemeClr val="accent3"/>
                </a:solidFill>
                <a:latin typeface="+mn-lt"/>
              </a:rPr>
              <a:t>onClick</a:t>
            </a:r>
            <a:r>
              <a:rPr lang="en-AU" sz="2400" i="1" dirty="0">
                <a:solidFill>
                  <a:schemeClr val="accent3"/>
                </a:solidFill>
                <a:latin typeface="+mn-lt"/>
              </a:rPr>
              <a:t> Listeners</a:t>
            </a:r>
            <a:r>
              <a:rPr lang="en-AU" sz="2400" dirty="0">
                <a:solidFill>
                  <a:schemeClr val="accent3"/>
                </a:solidFill>
                <a:latin typeface="+mn-lt"/>
              </a:rPr>
              <a:t> are particularly important if the views are generated dynamically.</a:t>
            </a:r>
          </a:p>
          <a:p>
            <a:pPr algn="just"/>
            <a:r>
              <a:rPr lang="en-AU" sz="2400" dirty="0">
                <a:latin typeface="+mn-lt"/>
              </a:rPr>
              <a:t>Also, if you want to change the behaviour of </a:t>
            </a:r>
            <a:r>
              <a:rPr lang="en-AU" sz="2400" i="1" dirty="0" err="1">
                <a:latin typeface="+mn-lt"/>
              </a:rPr>
              <a:t>onClick</a:t>
            </a:r>
            <a:r>
              <a:rPr lang="en-AU" sz="2400" dirty="0">
                <a:latin typeface="+mn-lt"/>
              </a:rPr>
              <a:t> during app execution.</a:t>
            </a:r>
          </a:p>
          <a:p>
            <a:pPr algn="just"/>
            <a:r>
              <a:rPr lang="en-AU" sz="2400" dirty="0">
                <a:latin typeface="+mn-lt"/>
              </a:rPr>
              <a:t>Let’s update the Numbers card to use </a:t>
            </a:r>
            <a:r>
              <a:rPr lang="en-AU" sz="2400" i="1" dirty="0" err="1">
                <a:latin typeface="+mn-lt"/>
              </a:rPr>
              <a:t>onClick</a:t>
            </a:r>
            <a:r>
              <a:rPr lang="en-AU" sz="2400" i="1" dirty="0">
                <a:latin typeface="+mn-lt"/>
              </a:rPr>
              <a:t> Listener </a:t>
            </a:r>
            <a:r>
              <a:rPr lang="en-AU" sz="2400" dirty="0">
                <a:latin typeface="+mn-lt"/>
              </a:rPr>
              <a:t>instead on setting </a:t>
            </a:r>
            <a:r>
              <a:rPr lang="en-AU" sz="2400" dirty="0" err="1">
                <a:latin typeface="+mn-lt"/>
              </a:rPr>
              <a:t>andoird:onCLick</a:t>
            </a:r>
            <a:r>
              <a:rPr lang="en-AU" sz="2400" dirty="0">
                <a:latin typeface="+mn-lt"/>
              </a:rPr>
              <a:t> by removing</a:t>
            </a:r>
            <a:endParaRPr lang="en-US" sz="24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4835" y="4618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:onClick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ShowNumbersActivity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br>
              <a:rPr lang="en-US" b="1" dirty="0">
                <a:solidFill>
                  <a:srgbClr val="008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0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onClick Listener 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/>
            <a:r>
              <a:rPr lang="en-AU" sz="2400" dirty="0">
                <a:latin typeface="+mn-lt"/>
              </a:rPr>
              <a:t>In order to add </a:t>
            </a:r>
            <a:r>
              <a:rPr lang="en-AU" sz="2400" i="1" dirty="0" err="1">
                <a:latin typeface="+mn-lt"/>
              </a:rPr>
              <a:t>onClick</a:t>
            </a:r>
            <a:r>
              <a:rPr lang="en-AU" sz="2400" i="1" dirty="0">
                <a:latin typeface="+mn-lt"/>
              </a:rPr>
              <a:t> Listener</a:t>
            </a:r>
            <a:r>
              <a:rPr lang="en-AU" sz="2400" dirty="0">
                <a:latin typeface="+mn-lt"/>
              </a:rPr>
              <a:t>:</a:t>
            </a:r>
          </a:p>
          <a:p>
            <a:pPr marL="342900" lvl="1" indent="0" algn="just">
              <a:buNone/>
            </a:pPr>
            <a:r>
              <a:rPr lang="en-AU" sz="2400" dirty="0">
                <a:latin typeface="+mn-lt"/>
              </a:rPr>
              <a:t>1. Ensure the </a:t>
            </a:r>
            <a:r>
              <a:rPr lang="en-AU" sz="2400" i="1" dirty="0">
                <a:latin typeface="+mn-lt"/>
              </a:rPr>
              <a:t>view</a:t>
            </a:r>
            <a:r>
              <a:rPr lang="en-AU" sz="2400" dirty="0">
                <a:latin typeface="+mn-lt"/>
              </a:rPr>
              <a:t> has an </a:t>
            </a:r>
            <a:r>
              <a:rPr lang="en-AU" sz="2400" i="1" dirty="0">
                <a:latin typeface="+mn-lt"/>
              </a:rPr>
              <a:t>id</a:t>
            </a:r>
            <a:r>
              <a:rPr lang="en-AU" sz="2400" dirty="0">
                <a:latin typeface="+mn-lt"/>
              </a:rPr>
              <a:t>:</a:t>
            </a:r>
          </a:p>
          <a:p>
            <a:pPr marL="800100" lvl="1" indent="-457200" algn="just">
              <a:buAutoNum type="arabicPeriod"/>
            </a:pPr>
            <a:endParaRPr lang="en-AU" sz="2400" dirty="0">
              <a:latin typeface="+mn-lt"/>
            </a:endParaRPr>
          </a:p>
          <a:p>
            <a:pPr marL="800100" lvl="1" indent="-457200" algn="just">
              <a:buAutoNum type="arabicPeriod"/>
            </a:pPr>
            <a:endParaRPr lang="en-AU" sz="2400" dirty="0">
              <a:latin typeface="+mn-lt"/>
            </a:endParaRPr>
          </a:p>
          <a:p>
            <a:pPr marL="800100" lvl="1" indent="-457200" algn="just">
              <a:buAutoNum type="arabicPeriod"/>
            </a:pPr>
            <a:endParaRPr lang="en-AU" sz="2400" dirty="0">
              <a:latin typeface="+mn-lt"/>
            </a:endParaRPr>
          </a:p>
          <a:p>
            <a:pPr marL="342900" lvl="1" indent="0" algn="just">
              <a:buNone/>
            </a:pPr>
            <a:r>
              <a:rPr lang="en-AU" sz="2400" dirty="0">
                <a:latin typeface="+mn-lt"/>
              </a:rPr>
              <a:t>2. In java activity class </a:t>
            </a:r>
            <a:r>
              <a:rPr lang="en-AU" sz="2400" i="1" dirty="0" err="1">
                <a:latin typeface="+mn-lt"/>
              </a:rPr>
              <a:t>onCreate</a:t>
            </a:r>
            <a:r>
              <a:rPr lang="en-AU" sz="2400" i="1" dirty="0">
                <a:latin typeface="+mn-lt"/>
              </a:rPr>
              <a:t>()</a:t>
            </a:r>
            <a:r>
              <a:rPr lang="en-AU" sz="2400" dirty="0">
                <a:latin typeface="+mn-lt"/>
              </a:rPr>
              <a:t> create an object of the </a:t>
            </a:r>
            <a:r>
              <a:rPr lang="en-AU" sz="2400" dirty="0" err="1">
                <a:latin typeface="+mn-lt"/>
              </a:rPr>
              <a:t>CardView</a:t>
            </a:r>
            <a:r>
              <a:rPr lang="en-AU" sz="2400" dirty="0">
                <a:latin typeface="+mn-lt"/>
              </a:rPr>
              <a:t> and set its </a:t>
            </a:r>
            <a:r>
              <a:rPr lang="en-AU" sz="2400" i="1" dirty="0" err="1">
                <a:latin typeface="+mn-lt"/>
              </a:rPr>
              <a:t>onClick</a:t>
            </a:r>
            <a:r>
              <a:rPr lang="en-AU" sz="2400" i="1" dirty="0">
                <a:latin typeface="+mn-lt"/>
              </a:rPr>
              <a:t> Listener</a:t>
            </a:r>
            <a:r>
              <a:rPr lang="en-AU" sz="2400" dirty="0">
                <a:latin typeface="+mn-lt"/>
              </a:rPr>
              <a:t>:</a:t>
            </a:r>
            <a:endParaRPr lang="en-US" sz="24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92421" y="2860251"/>
            <a:ext cx="56102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>
                <a:solidFill>
                  <a:srgbClr val="000080"/>
                </a:solidFill>
              </a:rPr>
              <a:t>android.support.v7.widget.CardView</a:t>
            </a:r>
            <a:br>
              <a:rPr lang="en-US" sz="2000" b="1" dirty="0">
                <a:solidFill>
                  <a:srgbClr val="000080"/>
                </a:solidFill>
              </a:rPr>
            </a:br>
            <a:r>
              <a:rPr lang="en-US" sz="2000" b="1" dirty="0">
                <a:solidFill>
                  <a:srgbClr val="000080"/>
                </a:solidFill>
              </a:rPr>
              <a:t>    </a:t>
            </a:r>
            <a:r>
              <a:rPr lang="en-US" sz="2000" b="1" dirty="0">
                <a:solidFill>
                  <a:srgbClr val="0000FF"/>
                </a:solidFill>
              </a:rPr>
              <a:t>style=</a:t>
            </a:r>
            <a:r>
              <a:rPr lang="en-US" sz="2000" b="1" dirty="0">
                <a:solidFill>
                  <a:srgbClr val="008000"/>
                </a:solidFill>
              </a:rPr>
              <a:t>"@style/</a:t>
            </a:r>
            <a:r>
              <a:rPr lang="en-US" sz="2000" b="1" dirty="0" err="1">
                <a:solidFill>
                  <a:srgbClr val="008000"/>
                </a:solidFill>
              </a:rPr>
              <a:t>CategoryCardStyle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br>
              <a:rPr lang="en-US" sz="2000" b="1" dirty="0">
                <a:solidFill>
                  <a:srgbClr val="008000"/>
                </a:solidFill>
              </a:rPr>
            </a:br>
            <a:r>
              <a:rPr lang="en-US" sz="2000" b="1" dirty="0">
                <a:solidFill>
                  <a:srgbClr val="008000"/>
                </a:solidFill>
              </a:rPr>
              <a:t>    </a:t>
            </a:r>
            <a:r>
              <a:rPr lang="en-US" sz="2000" b="1" dirty="0" err="1">
                <a:solidFill>
                  <a:srgbClr val="660E7A"/>
                </a:solidFill>
              </a:rPr>
              <a:t>app</a:t>
            </a:r>
            <a:r>
              <a:rPr lang="en-US" sz="2000" b="1" dirty="0" err="1">
                <a:solidFill>
                  <a:srgbClr val="0000FF"/>
                </a:solidFill>
              </a:rPr>
              <a:t>:cardBackgroundColor</a:t>
            </a:r>
            <a:r>
              <a:rPr lang="en-US" sz="2000" b="1" dirty="0">
                <a:solidFill>
                  <a:srgbClr val="0000FF"/>
                </a:solidFill>
              </a:rPr>
              <a:t>=</a:t>
            </a:r>
            <a:r>
              <a:rPr lang="en-US" sz="2000" b="1" dirty="0">
                <a:solidFill>
                  <a:srgbClr val="008000"/>
                </a:solidFill>
              </a:rPr>
              <a:t>"#689F38"</a:t>
            </a:r>
            <a:br>
              <a:rPr lang="en-US" sz="2000" b="1" dirty="0">
                <a:solidFill>
                  <a:srgbClr val="008000"/>
                </a:solidFill>
              </a:rPr>
            </a:br>
            <a:r>
              <a:rPr lang="en-US" sz="2000" b="1" dirty="0">
                <a:solidFill>
                  <a:srgbClr val="008000"/>
                </a:solidFill>
              </a:rPr>
              <a:t>    </a:t>
            </a:r>
            <a:r>
              <a:rPr lang="en-US" sz="2000" b="1" dirty="0" err="1">
                <a:solidFill>
                  <a:srgbClr val="660E7A"/>
                </a:solidFill>
              </a:rPr>
              <a:t>android</a:t>
            </a:r>
            <a:r>
              <a:rPr lang="en-US" sz="2000" b="1" dirty="0" err="1">
                <a:solidFill>
                  <a:srgbClr val="0000FF"/>
                </a:solidFill>
              </a:rPr>
              <a:t>:id</a:t>
            </a:r>
            <a:r>
              <a:rPr lang="en-US" sz="2000" b="1" dirty="0">
                <a:solidFill>
                  <a:srgbClr val="0000FF"/>
                </a:solidFill>
              </a:rPr>
              <a:t>=</a:t>
            </a:r>
            <a:r>
              <a:rPr lang="en-US" sz="2000" b="1" dirty="0">
                <a:solidFill>
                  <a:srgbClr val="008000"/>
                </a:solidFill>
              </a:rPr>
              <a:t>"@+id/</a:t>
            </a:r>
            <a:r>
              <a:rPr lang="en-US" sz="2000" b="1" dirty="0" err="1">
                <a:solidFill>
                  <a:srgbClr val="008000"/>
                </a:solidFill>
              </a:rPr>
              <a:t>card_numbers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br>
              <a:rPr lang="en-US" sz="2000" b="1" dirty="0">
                <a:solidFill>
                  <a:srgbClr val="008000"/>
                </a:solidFill>
              </a:rPr>
            </a:br>
            <a:r>
              <a:rPr lang="en-US" sz="2000" b="1" dirty="0">
                <a:solidFill>
                  <a:srgbClr val="008000"/>
                </a:solidFill>
              </a:rPr>
              <a:t>    </a:t>
            </a:r>
            <a:r>
              <a:rPr lang="en-US" sz="2000" dirty="0"/>
              <a:t>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5648" y="3875229"/>
            <a:ext cx="4029076" cy="201612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9300" y="5152502"/>
            <a:ext cx="9505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CardView</a:t>
            </a:r>
            <a:r>
              <a:rPr lang="en-US" sz="2000" dirty="0"/>
              <a:t> </a:t>
            </a:r>
            <a:r>
              <a:rPr lang="en-US" sz="2000" dirty="0" err="1"/>
              <a:t>cardNumbers</a:t>
            </a:r>
            <a:r>
              <a:rPr lang="en-US" sz="2000" dirty="0"/>
              <a:t> = (</a:t>
            </a:r>
            <a:r>
              <a:rPr lang="en-US" sz="2000" dirty="0" err="1"/>
              <a:t>CardView</a:t>
            </a:r>
            <a:r>
              <a:rPr lang="en-US" sz="2000" dirty="0"/>
              <a:t>) </a:t>
            </a:r>
            <a:r>
              <a:rPr lang="en-US" sz="2000" dirty="0" err="1"/>
              <a:t>findViewById</a:t>
            </a:r>
            <a:r>
              <a:rPr lang="en-US" sz="2000" dirty="0"/>
              <a:t>(</a:t>
            </a:r>
            <a:r>
              <a:rPr lang="en-US" sz="2000" dirty="0" err="1"/>
              <a:t>R.id.</a:t>
            </a:r>
            <a:r>
              <a:rPr lang="en-US" sz="2000" b="1" i="1" dirty="0" err="1">
                <a:solidFill>
                  <a:srgbClr val="660E7A"/>
                </a:solidFill>
              </a:rPr>
              <a:t>card_numbers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cardNumbers.setOnClickListener</a:t>
            </a:r>
            <a:r>
              <a:rPr lang="en-US" sz="2000" dirty="0"/>
              <a:t>(</a:t>
            </a:r>
            <a:r>
              <a:rPr lang="en-US" sz="2000" b="1" dirty="0" err="1">
                <a:solidFill>
                  <a:srgbClr val="660E7A"/>
                </a:solidFill>
              </a:rPr>
              <a:t>CardNumbersHandler</a:t>
            </a:r>
            <a:r>
              <a:rPr lang="en-US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5682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onClick Listener 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/>
            <a:r>
              <a:rPr lang="en-AU" sz="2400" dirty="0">
                <a:latin typeface="+mn-lt"/>
              </a:rPr>
              <a:t>In order to add </a:t>
            </a:r>
            <a:r>
              <a:rPr lang="en-AU" sz="2400" i="1" dirty="0" err="1">
                <a:latin typeface="+mn-lt"/>
              </a:rPr>
              <a:t>onClick</a:t>
            </a:r>
            <a:r>
              <a:rPr lang="en-AU" sz="2400" i="1" dirty="0">
                <a:latin typeface="+mn-lt"/>
              </a:rPr>
              <a:t> Listener</a:t>
            </a:r>
            <a:r>
              <a:rPr lang="en-AU" sz="2400" dirty="0">
                <a:latin typeface="+mn-lt"/>
              </a:rPr>
              <a:t>:</a:t>
            </a:r>
          </a:p>
          <a:p>
            <a:pPr marL="342900" lvl="1" indent="0" algn="just">
              <a:buNone/>
            </a:pPr>
            <a:r>
              <a:rPr lang="en-AU" sz="2400" dirty="0">
                <a:latin typeface="+mn-lt"/>
              </a:rPr>
              <a:t>3. Declare the handler inside the activity class (</a:t>
            </a:r>
            <a:r>
              <a:rPr lang="en-AU" sz="2400" dirty="0">
                <a:solidFill>
                  <a:srgbClr val="FF0000"/>
                </a:solidFill>
                <a:latin typeface="+mn-lt"/>
              </a:rPr>
              <a:t>not inside another methods</a:t>
            </a:r>
            <a:r>
              <a:rPr lang="en-AU" sz="2400" dirty="0">
                <a:latin typeface="+mn-lt"/>
              </a:rPr>
              <a:t>):</a:t>
            </a:r>
          </a:p>
          <a:p>
            <a:pPr marL="800100" lvl="1" indent="-457200" algn="just">
              <a:buAutoNum type="arabicPeriod"/>
            </a:pPr>
            <a:endParaRPr lang="en-AU" sz="2400" dirty="0">
              <a:latin typeface="+mn-lt"/>
            </a:endParaRPr>
          </a:p>
          <a:p>
            <a:pPr marL="800100" lvl="1" indent="-457200" algn="just">
              <a:buAutoNum type="arabicPeriod"/>
            </a:pPr>
            <a:endParaRPr lang="en-AU" sz="2400" dirty="0">
              <a:latin typeface="+mn-lt"/>
            </a:endParaRPr>
          </a:p>
          <a:p>
            <a:pPr marL="800100" lvl="1" indent="-457200" algn="just">
              <a:buAutoNum type="arabicPeriod"/>
            </a:pPr>
            <a:endParaRPr lang="en-AU" sz="24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1451" y="3429715"/>
            <a:ext cx="107346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View.OnClickListener</a:t>
            </a:r>
            <a:r>
              <a:rPr lang="en-US" dirty="0"/>
              <a:t> </a:t>
            </a:r>
            <a:r>
              <a:rPr lang="en-US" b="1" dirty="0" err="1">
                <a:solidFill>
                  <a:srgbClr val="660E7A"/>
                </a:solidFill>
              </a:rPr>
              <a:t>CardNumbersHandler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public void </a:t>
            </a:r>
            <a:r>
              <a:rPr lang="en-US" dirty="0" err="1"/>
              <a:t>onClick</a:t>
            </a:r>
            <a:r>
              <a:rPr lang="en-US" dirty="0"/>
              <a:t>(View view)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//Operations to perform when the view is clicked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//For example showing </a:t>
            </a:r>
            <a:r>
              <a:rPr lang="en-US" i="1" dirty="0" err="1">
                <a:solidFill>
                  <a:srgbClr val="808080"/>
                </a:solidFill>
              </a:rPr>
              <a:t>NumbersActivity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dirty="0"/>
              <a:t>Intent </a:t>
            </a:r>
            <a:r>
              <a:rPr lang="en-US" dirty="0" err="1"/>
              <a:t>numbersActivity</a:t>
            </a:r>
            <a:r>
              <a:rPr lang="en-US" dirty="0"/>
              <a:t>=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/>
              <a:t>Intent(</a:t>
            </a:r>
            <a:r>
              <a:rPr lang="en-US" dirty="0" err="1"/>
              <a:t>getBaseContext</a:t>
            </a:r>
            <a:r>
              <a:rPr lang="en-US" dirty="0"/>
              <a:t>(),</a:t>
            </a:r>
            <a:r>
              <a:rPr lang="en-US" dirty="0" err="1"/>
              <a:t>NumbersActivity.</a:t>
            </a:r>
            <a:r>
              <a:rPr lang="en-US" b="1" dirty="0" err="1">
                <a:solidFill>
                  <a:srgbClr val="000080"/>
                </a:solidFill>
              </a:rPr>
              <a:t>class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startActivity</a:t>
            </a:r>
            <a:r>
              <a:rPr lang="en-US" dirty="0"/>
              <a:t>(</a:t>
            </a:r>
            <a:r>
              <a:rPr lang="en-US" dirty="0" err="1"/>
              <a:t>numbersActivity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819900" y="4998848"/>
            <a:ext cx="4795838" cy="1859152"/>
          </a:xfrm>
          <a:prstGeom prst="wedgeRectCallout">
            <a:avLst>
              <a:gd name="adj1" fmla="val -64583"/>
              <a:gd name="adj2" fmla="val -59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Since the method is not inside one of the default activity class methods, we cannot use </a:t>
            </a:r>
            <a:r>
              <a:rPr lang="en-US" i="1" dirty="0"/>
              <a:t>this</a:t>
            </a:r>
            <a:r>
              <a:rPr lang="en-US" dirty="0"/>
              <a:t>. Instead, we use </a:t>
            </a:r>
            <a:r>
              <a:rPr lang="en-US" i="1" dirty="0" err="1"/>
              <a:t>getBaseContext</a:t>
            </a:r>
            <a:r>
              <a:rPr lang="en-US" i="1" dirty="0"/>
              <a:t>() </a:t>
            </a:r>
            <a:r>
              <a:rPr lang="en-US" dirty="0"/>
              <a:t>that returns the base context of the activity.</a:t>
            </a:r>
          </a:p>
        </p:txBody>
      </p:sp>
    </p:spTree>
    <p:extLst>
      <p:ext uri="{BB962C8B-B14F-4D97-AF65-F5344CB8AC3E}">
        <p14:creationId xmlns:p14="http://schemas.microsoft.com/office/powerpoint/2010/main" val="155026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Sending data from other activities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dirty="0">
                <a:latin typeface="Century Gothic" panose="020B0502020202020204" pitchFamily="34" charset="0"/>
              </a:rPr>
              <a:t>When starting new activities, you can </a:t>
            </a:r>
            <a:r>
              <a:rPr lang="en-US" altLang="en-US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send</a:t>
            </a:r>
            <a:r>
              <a:rPr lang="en-US" altLang="en-US" sz="2400" dirty="0">
                <a:latin typeface="Century Gothic" panose="020B0502020202020204" pitchFamily="34" charset="0"/>
              </a:rPr>
              <a:t> some data as well while creating the activity intent:</a:t>
            </a: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1451" y="3376136"/>
            <a:ext cx="10082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Intent </a:t>
            </a:r>
            <a:r>
              <a:rPr lang="en-US" dirty="0" err="1"/>
              <a:t>numbersActivity</a:t>
            </a:r>
            <a:r>
              <a:rPr lang="en-US" dirty="0"/>
              <a:t>=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/>
              <a:t>Intent(</a:t>
            </a:r>
            <a:r>
              <a:rPr lang="en-US" dirty="0" err="1"/>
              <a:t>getBaseContext</a:t>
            </a:r>
            <a:r>
              <a:rPr lang="en-US" dirty="0"/>
              <a:t>(),</a:t>
            </a:r>
            <a:r>
              <a:rPr lang="en-US" dirty="0" err="1"/>
              <a:t>NumbersActivity.</a:t>
            </a:r>
            <a:r>
              <a:rPr lang="en-US" b="1" dirty="0" err="1">
                <a:solidFill>
                  <a:srgbClr val="000080"/>
                </a:solidFill>
              </a:rPr>
              <a:t>class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putExtra</a:t>
            </a:r>
            <a:r>
              <a:rPr lang="en-US" dirty="0"/>
              <a:t>(</a:t>
            </a:r>
            <a:r>
              <a:rPr lang="en-US" dirty="0" err="1"/>
              <a:t>Intent.</a:t>
            </a:r>
            <a:r>
              <a:rPr lang="en-US" b="1" i="1" dirty="0" err="1">
                <a:solidFill>
                  <a:srgbClr val="660E7A"/>
                </a:solidFill>
              </a:rPr>
              <a:t>EXTRA_TEXT</a:t>
            </a:r>
            <a:r>
              <a:rPr lang="en-US" dirty="0" err="1"/>
              <a:t>,</a:t>
            </a:r>
            <a:r>
              <a:rPr lang="en-US" b="1" dirty="0" err="1">
                <a:solidFill>
                  <a:srgbClr val="008000"/>
                </a:solidFill>
              </a:rPr>
              <a:t>"This</a:t>
            </a:r>
            <a:r>
              <a:rPr lang="en-US" b="1" dirty="0">
                <a:solidFill>
                  <a:srgbClr val="008000"/>
                </a:solidFill>
              </a:rPr>
              <a:t> message was sent from </a:t>
            </a:r>
            <a:r>
              <a:rPr lang="en-US" b="1" dirty="0" err="1">
                <a:solidFill>
                  <a:srgbClr val="008000"/>
                </a:solidFill>
              </a:rPr>
              <a:t>MainActivity</a:t>
            </a:r>
            <a:r>
              <a:rPr lang="en-US" b="1" dirty="0">
                <a:solidFill>
                  <a:srgbClr val="008000"/>
                </a:solidFill>
              </a:rPr>
              <a:t>!"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startActivity</a:t>
            </a:r>
            <a:r>
              <a:rPr lang="en-US" dirty="0"/>
              <a:t>(</a:t>
            </a:r>
            <a:r>
              <a:rPr lang="en-US" dirty="0" err="1"/>
              <a:t>numbersActivity</a:t>
            </a:r>
            <a:r>
              <a:rPr lang="en-US" dirty="0"/>
              <a:t>);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6797" y="3736995"/>
            <a:ext cx="8058715" cy="249218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601200" y="3452318"/>
            <a:ext cx="328613" cy="233630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4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In this lessen we will discuss the steps to design a multi screen app that helps learning Māori Language.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solidFill>
                  <a:schemeClr val="tx1"/>
                </a:solidFill>
                <a:latin typeface="+mn-lt"/>
              </a:rPr>
              <a:t>Create a new android project and name it “Le</a:t>
            </a:r>
            <a:r>
              <a:rPr lang="en-NZ" sz="2400" dirty="0">
                <a:latin typeface="+mn-lt"/>
              </a:rPr>
              <a:t>arn Maori”, select min SDK API 21, “Empty Activity”, and leave the activity name as default.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18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Receiving data from other activities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dirty="0">
                <a:latin typeface="Century Gothic" panose="020B0502020202020204" pitchFamily="34" charset="0"/>
              </a:rPr>
              <a:t>In the other activity you can </a:t>
            </a:r>
            <a:r>
              <a:rPr lang="en-US" altLang="en-US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receive the data</a:t>
            </a:r>
            <a:r>
              <a:rPr lang="en-US" altLang="en-US" sz="2400" dirty="0">
                <a:latin typeface="Century Gothic" panose="020B0502020202020204" pitchFamily="34" charset="0"/>
              </a:rPr>
              <a:t>. In order to do so, update </a:t>
            </a:r>
            <a:r>
              <a:rPr lang="en-US" altLang="en-US" sz="2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onCreate</a:t>
            </a:r>
            <a:r>
              <a:rPr lang="en-US" alt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event handler inside the receiving activity (</a:t>
            </a:r>
            <a:r>
              <a:rPr lang="en-US" altLang="en-US" sz="2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NumbersActivity</a:t>
            </a:r>
            <a:r>
              <a:rPr lang="en-US" altLang="en-US" sz="2400" dirty="0">
                <a:solidFill>
                  <a:srgbClr val="000000"/>
                </a:solidFill>
                <a:latin typeface="Century Gothic" panose="020B0502020202020204" pitchFamily="34" charset="0"/>
              </a:rPr>
              <a:t> in this example):</a:t>
            </a:r>
            <a:endParaRPr lang="en-US" altLang="en-US" sz="24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0739" y="3396148"/>
            <a:ext cx="10213061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entury Gothic" panose="020B0502020202020204" pitchFamily="34" charset="0"/>
              </a:rPr>
              <a:t>@Override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protected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onCreate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(Bundle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savedInstanceState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super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.onCreate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savedInstanceState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setContentView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R.layout.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activity_numbers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Intent intent=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getIntent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String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dataFromAnotherActivity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intent.getStringExtra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Intent.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EXTRA_TEXT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// Consume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dataFromAnotherActivity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56759" y="4886326"/>
            <a:ext cx="9073129" cy="1057274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Receiving data from other activities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dirty="0">
                <a:latin typeface="Century Gothic" panose="020B0502020202020204" pitchFamily="34" charset="0"/>
              </a:rPr>
              <a:t>For example, you can show it as a </a:t>
            </a:r>
            <a:r>
              <a:rPr lang="en-US" altLang="en-US" sz="2400" dirty="0">
                <a:solidFill>
                  <a:schemeClr val="accent1"/>
                </a:solidFill>
                <a:latin typeface="Century Gothic" panose="020B0502020202020204" pitchFamily="34" charset="0"/>
              </a:rPr>
              <a:t>toast</a:t>
            </a:r>
            <a:r>
              <a:rPr lang="en-US" altLang="en-US" sz="2400" dirty="0">
                <a:latin typeface="Century Gothic" panose="020B0502020202020204" pitchFamily="34" charset="0"/>
              </a:rPr>
              <a:t>:</a:t>
            </a: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726" y="1237956"/>
            <a:ext cx="3161274" cy="562004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72012" y="3001119"/>
            <a:ext cx="8058714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 intent=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getIntent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String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dataFromAnotherActivity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intent.getStringExtra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Intent.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EXTRA_TEXT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// Consume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  <a:t>dataFromAnotherActivity</a:t>
            </a:r>
            <a:endParaRPr kumimoji="0" lang="en-US" altLang="en-US" sz="1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Toast.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makeText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getBaseContext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(),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dataFromAnotherActivity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Toast.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LENGTH_LONG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).show();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766115" y="4386114"/>
            <a:ext cx="1128099" cy="135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851311" y="4136896"/>
            <a:ext cx="8058715" cy="249218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18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 err="1">
                <a:solidFill>
                  <a:srgbClr val="92D050"/>
                </a:solidFill>
              </a:rPr>
              <a:t>MainActivity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Updating activity title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en-US" sz="2400" dirty="0">
                <a:latin typeface="Century Gothic" panose="020B0502020202020204" pitchFamily="34" charset="0"/>
              </a:rPr>
              <a:t>You can update the title of an activity by setting </a:t>
            </a:r>
            <a:r>
              <a:rPr lang="en-US" altLang="en-US" sz="2400" i="1" dirty="0">
                <a:latin typeface="Century Gothic" panose="020B0502020202020204" pitchFamily="34" charset="0"/>
              </a:rPr>
              <a:t>label</a:t>
            </a:r>
            <a:r>
              <a:rPr lang="en-US" altLang="en-US" sz="2400" dirty="0">
                <a:latin typeface="Century Gothic" panose="020B0502020202020204" pitchFamily="34" charset="0"/>
              </a:rPr>
              <a:t> attribute of the </a:t>
            </a:r>
            <a:r>
              <a:rPr lang="en-US" altLang="en-US" sz="2400" dirty="0" err="1">
                <a:latin typeface="Century Gothic" panose="020B0502020202020204" pitchFamily="34" charset="0"/>
              </a:rPr>
              <a:t>activty</a:t>
            </a:r>
            <a:r>
              <a:rPr lang="en-US" altLang="en-US" sz="2400" dirty="0">
                <a:latin typeface="Century Gothic" panose="020B0502020202020204" pitchFamily="34" charset="0"/>
              </a:rPr>
              <a:t> in </a:t>
            </a:r>
            <a:r>
              <a:rPr lang="en-US" altLang="en-US" sz="2400" i="1" dirty="0" err="1">
                <a:latin typeface="Century Gothic" panose="020B0502020202020204" pitchFamily="34" charset="0"/>
              </a:rPr>
              <a:t>AndroidManifest.xml</a:t>
            </a:r>
            <a:r>
              <a:rPr lang="en-US" altLang="en-US" sz="2400" dirty="0">
                <a:latin typeface="Century Gothic" panose="020B0502020202020204" pitchFamily="34" charset="0"/>
              </a:rPr>
              <a:t>:</a:t>
            </a: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28750" y="2967335"/>
            <a:ext cx="99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activity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008000"/>
                </a:solidFill>
              </a:rPr>
              <a:t>".</a:t>
            </a:r>
            <a:r>
              <a:rPr lang="en-US" b="1" dirty="0" err="1">
                <a:solidFill>
                  <a:srgbClr val="008000"/>
                </a:solidFill>
              </a:rPr>
              <a:t>NumbersActivity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:label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008000"/>
                </a:solidFill>
              </a:rPr>
              <a:t>"Numbers"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activity</a:t>
            </a:r>
            <a:r>
              <a:rPr lang="en-US" dirty="0"/>
              <a:t>&gt;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343650" y="2981623"/>
            <a:ext cx="2800350" cy="323165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NumbersActivity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Changing Activity Theme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AU" altLang="en-US" sz="2400" dirty="0">
                <a:latin typeface="Century Gothic" panose="020B0502020202020204" pitchFamily="34" charset="0"/>
              </a:rPr>
              <a:t>You can have separate themes for different activities:</a:t>
            </a:r>
          </a:p>
          <a:p>
            <a:pPr marL="757238" lvl="1" indent="-457200" algn="just">
              <a:buAutoNum type="arabicPeriod"/>
            </a:pPr>
            <a:r>
              <a:rPr lang="en-A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Create a new theme in </a:t>
            </a:r>
            <a:r>
              <a:rPr lang="en-AU" sz="2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styles.xml</a:t>
            </a:r>
            <a:r>
              <a:rPr lang="en-AU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marL="757238" lvl="1" indent="-457200" algn="just">
              <a:buAutoNum type="arabicPeriod"/>
            </a:pPr>
            <a:endParaRPr lang="en-AU" sz="2400" dirty="0">
              <a:latin typeface="Century Gothic" panose="020B0502020202020204" pitchFamily="34" charset="0"/>
            </a:endParaRPr>
          </a:p>
          <a:p>
            <a:pPr marL="757238" lvl="1" indent="-457200" algn="just">
              <a:buAutoNum type="arabicPeriod"/>
            </a:pPr>
            <a:endParaRPr lang="en-AU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757238" lvl="1" indent="-457200" algn="just">
              <a:buFont typeface="Wingdings 3" charset="2"/>
              <a:buAutoNum type="arabicPeriod"/>
            </a:pPr>
            <a:endParaRPr lang="en-AU" sz="2400" dirty="0">
              <a:latin typeface="Century Gothic" panose="020B0502020202020204" pitchFamily="34" charset="0"/>
            </a:endParaRPr>
          </a:p>
          <a:p>
            <a:pPr marL="757238" lvl="1" indent="-457200" algn="just">
              <a:buFont typeface="Wingdings 3" charset="2"/>
              <a:buAutoNum type="arabicPeriod"/>
            </a:pPr>
            <a:r>
              <a:rPr lang="en-AU" sz="2400" dirty="0">
                <a:latin typeface="Century Gothic" panose="020B0502020202020204" pitchFamily="34" charset="0"/>
              </a:rPr>
              <a:t>Update </a:t>
            </a:r>
            <a:r>
              <a:rPr lang="en-AU" sz="2400" i="1" dirty="0" err="1">
                <a:latin typeface="Century Gothic" panose="020B0502020202020204" pitchFamily="34" charset="0"/>
              </a:rPr>
              <a:t>AndroidManifesto.xml</a:t>
            </a:r>
            <a:r>
              <a:rPr lang="en-AU" sz="2400" dirty="0">
                <a:latin typeface="Century Gothic" panose="020B0502020202020204" pitchFamily="34" charset="0"/>
              </a:rPr>
              <a:t> activity’s entry:</a:t>
            </a:r>
            <a:endParaRPr lang="en-US" sz="2400" dirty="0"/>
          </a:p>
          <a:p>
            <a:pPr marL="757238" lvl="1" indent="-457200" algn="just">
              <a:buAutoNum type="arabicPeriod"/>
            </a:pPr>
            <a:endParaRPr lang="en-AU" sz="24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3636" y="2970551"/>
            <a:ext cx="87106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style </a:t>
            </a:r>
            <a:r>
              <a:rPr lang="en-US" b="1" dirty="0">
                <a:solidFill>
                  <a:srgbClr val="0000FF"/>
                </a:solidFill>
              </a:rPr>
              <a:t>name=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NumberActivityTheme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b="1" dirty="0">
                <a:solidFill>
                  <a:srgbClr val="0000FF"/>
                </a:solidFill>
              </a:rPr>
              <a:t>parent=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AppTheme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&gt;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item </a:t>
            </a:r>
            <a:r>
              <a:rPr lang="en-US" b="1" dirty="0">
                <a:solidFill>
                  <a:srgbClr val="0000FF"/>
                </a:solidFill>
              </a:rPr>
              <a:t>name=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colorPrimary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&gt;#689F38&lt;/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item </a:t>
            </a:r>
            <a:r>
              <a:rPr lang="en-US" b="1" dirty="0">
                <a:solidFill>
                  <a:srgbClr val="0000FF"/>
                </a:solidFill>
              </a:rPr>
              <a:t>name=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b="1" dirty="0" err="1">
                <a:solidFill>
                  <a:srgbClr val="008000"/>
                </a:solidFill>
              </a:rPr>
              <a:t>colorPrimaryDark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&gt;#689F38&lt;/</a:t>
            </a:r>
            <a:r>
              <a:rPr lang="en-US" b="1" dirty="0">
                <a:solidFill>
                  <a:srgbClr val="000080"/>
                </a:solidFill>
              </a:rPr>
              <a:t>item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style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05099" y="5058141"/>
            <a:ext cx="8439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b="1" dirty="0">
                <a:solidFill>
                  <a:srgbClr val="000080"/>
                </a:solidFill>
              </a:rPr>
              <a:t>activity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:name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008000"/>
                </a:solidFill>
              </a:rPr>
              <a:t>".</a:t>
            </a:r>
            <a:r>
              <a:rPr lang="en-US" b="1" dirty="0" err="1">
                <a:solidFill>
                  <a:srgbClr val="008000"/>
                </a:solidFill>
              </a:rPr>
              <a:t>NumbersActivity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:label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008000"/>
                </a:solidFill>
              </a:rPr>
              <a:t>"Numbers" </a:t>
            </a:r>
            <a:br>
              <a:rPr lang="en-US" b="1" dirty="0">
                <a:solidFill>
                  <a:srgbClr val="008000"/>
                </a:solidFill>
              </a:rPr>
            </a:br>
            <a:r>
              <a:rPr lang="en-US" b="1" dirty="0">
                <a:solidFill>
                  <a:srgbClr val="00800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android</a:t>
            </a:r>
            <a:r>
              <a:rPr lang="en-US" b="1" dirty="0" err="1">
                <a:solidFill>
                  <a:srgbClr val="0000FF"/>
                </a:solidFill>
              </a:rPr>
              <a:t>:theme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008000"/>
                </a:solidFill>
              </a:rPr>
              <a:t>"@style/</a:t>
            </a:r>
            <a:r>
              <a:rPr lang="en-US" b="1" dirty="0" err="1">
                <a:solidFill>
                  <a:srgbClr val="008000"/>
                </a:solidFill>
              </a:rPr>
              <a:t>NumberActivityTheme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0080"/>
                </a:solidFill>
              </a:rPr>
              <a:t>activity</a:t>
            </a:r>
            <a:r>
              <a:rPr lang="en-US" dirty="0"/>
              <a:t>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80496" y="5658305"/>
            <a:ext cx="5400675" cy="257175"/>
          </a:xfrm>
          <a:prstGeom prst="roundRect">
            <a:avLst/>
          </a:prstGeom>
          <a:solidFill>
            <a:srgbClr val="92D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63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AU" altLang="en-US" sz="2400" dirty="0">
                <a:latin typeface="Century Gothic" panose="020B0502020202020204" pitchFamily="34" charset="0"/>
              </a:rPr>
              <a:t>Add the remaining activities of </a:t>
            </a:r>
            <a:r>
              <a:rPr lang="en-AU" altLang="en-US" sz="2400">
                <a:latin typeface="Century Gothic" panose="020B0502020202020204" pitchFamily="34" charset="0"/>
              </a:rPr>
              <a:t>your choice, </a:t>
            </a:r>
            <a:r>
              <a:rPr lang="en-AU" altLang="en-US" sz="2400" dirty="0">
                <a:latin typeface="Century Gothic" panose="020B0502020202020204" pitchFamily="34" charset="0"/>
              </a:rPr>
              <a:t>set their titles and new theme, and code </a:t>
            </a:r>
            <a:r>
              <a:rPr lang="en-AU" altLang="en-US" sz="2400" dirty="0" err="1">
                <a:latin typeface="Century Gothic" panose="020B0502020202020204" pitchFamily="34" charset="0"/>
              </a:rPr>
              <a:t>MainActivity</a:t>
            </a:r>
            <a:r>
              <a:rPr lang="en-AU" altLang="en-US" sz="2400" dirty="0">
                <a:latin typeface="Century Gothic" panose="020B0502020202020204" pitchFamily="34" charset="0"/>
              </a:rPr>
              <a:t> to show them.</a:t>
            </a:r>
            <a:endParaRPr lang="en-AU" sz="24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17500" r="19867" b="23750"/>
          <a:stretch/>
        </p:blipFill>
        <p:spPr>
          <a:xfrm>
            <a:off x="2291537" y="3400425"/>
            <a:ext cx="2108876" cy="3457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1" t="18281" r="21299" b="23542"/>
          <a:stretch/>
        </p:blipFill>
        <p:spPr>
          <a:xfrm>
            <a:off x="7059793" y="2925517"/>
            <a:ext cx="853110" cy="1418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1" t="18281" r="20225" b="23750"/>
          <a:stretch/>
        </p:blipFill>
        <p:spPr>
          <a:xfrm>
            <a:off x="5813579" y="3996756"/>
            <a:ext cx="889026" cy="14466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18281" r="21300" b="23750"/>
          <a:stretch/>
        </p:blipFill>
        <p:spPr>
          <a:xfrm>
            <a:off x="7059793" y="5226054"/>
            <a:ext cx="868229" cy="144661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225763" y="3400425"/>
            <a:ext cx="2659380" cy="65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69565" y="4471988"/>
            <a:ext cx="1642198" cy="4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4234989" y="4857750"/>
            <a:ext cx="2824804" cy="1470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5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MainActivy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The first activity is to select what category of words to view: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22977"/>
          <a:stretch/>
        </p:blipFill>
        <p:spPr>
          <a:xfrm>
            <a:off x="2604717" y="2641107"/>
            <a:ext cx="3857625" cy="5282214"/>
          </a:xfrm>
          <a:prstGeom prst="rect">
            <a:avLst/>
          </a:prstGeom>
        </p:spPr>
      </p:pic>
      <p:sp>
        <p:nvSpPr>
          <p:cNvPr id="3" name="Callout: Bent Line 2"/>
          <p:cNvSpPr/>
          <p:nvPr/>
        </p:nvSpPr>
        <p:spPr>
          <a:xfrm>
            <a:off x="7164280" y="3178206"/>
            <a:ext cx="1828800" cy="7546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912"/>
              <a:gd name="adj6" fmla="val -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CardView</a:t>
            </a:r>
            <a:endParaRPr lang="en-NZ" dirty="0"/>
          </a:p>
        </p:txBody>
      </p:sp>
      <p:sp>
        <p:nvSpPr>
          <p:cNvPr id="8" name="Callout: Bent Line 7"/>
          <p:cNvSpPr/>
          <p:nvPr/>
        </p:nvSpPr>
        <p:spPr>
          <a:xfrm>
            <a:off x="7174521" y="3934288"/>
            <a:ext cx="1828800" cy="75460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324"/>
              <a:gd name="adj6" fmla="val -85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TextView</a:t>
            </a:r>
          </a:p>
        </p:txBody>
      </p:sp>
    </p:spTree>
    <p:extLst>
      <p:ext uri="{BB962C8B-B14F-4D97-AF65-F5344CB8AC3E}">
        <p14:creationId xmlns:p14="http://schemas.microsoft.com/office/powerpoint/2010/main" val="425940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MainActivy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Styles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Before designing the layout, create the styles for </a:t>
            </a:r>
            <a:r>
              <a:rPr lang="en-NZ" sz="2400" dirty="0" err="1">
                <a:latin typeface="+mn-lt"/>
              </a:rPr>
              <a:t>CardViews</a:t>
            </a:r>
            <a:r>
              <a:rPr lang="en-NZ" sz="2400" dirty="0">
                <a:latin typeface="+mn-lt"/>
              </a:rPr>
              <a:t> and </a:t>
            </a:r>
            <a:r>
              <a:rPr lang="en-NZ" sz="2400" dirty="0" err="1">
                <a:latin typeface="+mn-lt"/>
              </a:rPr>
              <a:t>TextViews</a:t>
            </a:r>
            <a:r>
              <a:rPr lang="en-NZ" sz="2400" dirty="0">
                <a:latin typeface="+mn-lt"/>
              </a:rPr>
              <a:t>. You can also select your own colors.</a:t>
            </a:r>
          </a:p>
          <a:p>
            <a:pPr marL="0" indent="0" algn="just">
              <a:buNone/>
            </a:pPr>
            <a:r>
              <a:rPr lang="en-NZ" sz="2400" dirty="0">
                <a:solidFill>
                  <a:schemeClr val="tx1"/>
                </a:solidFill>
                <a:latin typeface="+mn-lt"/>
              </a:rPr>
              <a:t>First, create the</a:t>
            </a:r>
            <a:r>
              <a:rPr lang="en-NZ" sz="2400" dirty="0">
                <a:latin typeface="+mn-lt"/>
              </a:rPr>
              <a:t> </a:t>
            </a:r>
            <a:r>
              <a:rPr lang="en-NZ" sz="2400" dirty="0" err="1">
                <a:latin typeface="+mn-lt"/>
              </a:rPr>
              <a:t>CardView</a:t>
            </a:r>
            <a:r>
              <a:rPr lang="en-NZ" sz="2400" dirty="0">
                <a:latin typeface="+mn-lt"/>
              </a:rPr>
              <a:t> style: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99316" y="3944594"/>
            <a:ext cx="71320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style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CategoryCardStyle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android:layout_marginBottom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&gt;4dp&lt;/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cardElevation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&gt;8dp&lt;/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style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9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MainActivy</a:t>
            </a:r>
            <a:br>
              <a:rPr lang="en-US" sz="3200" dirty="0">
                <a:solidFill>
                  <a:srgbClr val="92D050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Styles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Next, create the TextView style:</a:t>
            </a: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59620" y="3255627"/>
            <a:ext cx="841311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style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CategoryTextStyle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android:textSize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&gt;20sp&lt;/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android:gravity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center_vertical|center_horizontal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android:layout_margin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&gt;16dp&lt;/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android:textColor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&gt;#F5F5F5&lt;/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style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7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/>
            </a:br>
            <a:r>
              <a:rPr lang="en-US" sz="3200" dirty="0" err="1">
                <a:solidFill>
                  <a:srgbClr val="92D050"/>
                </a:solidFill>
              </a:rPr>
              <a:t>MainActivy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Design the main activity:</a:t>
            </a:r>
          </a:p>
          <a:p>
            <a:pPr marL="0" indent="0" algn="just">
              <a:buNone/>
            </a:pPr>
            <a:endParaRPr lang="en-US" sz="2400" u="sng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540" y="2627791"/>
            <a:ext cx="4437784" cy="3905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327" y="3482431"/>
            <a:ext cx="37338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MultiScreen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/>
            <a:r>
              <a:rPr lang="en-NZ" sz="2400" dirty="0">
                <a:latin typeface="+mn-lt"/>
              </a:rPr>
              <a:t>Pressing any of the </a:t>
            </a:r>
            <a:r>
              <a:rPr lang="en-NZ" sz="2400" dirty="0" err="1">
                <a:latin typeface="+mn-lt"/>
              </a:rPr>
              <a:t>CardViews</a:t>
            </a:r>
            <a:r>
              <a:rPr lang="en-NZ" sz="2400" dirty="0">
                <a:latin typeface="+mn-lt"/>
              </a:rPr>
              <a:t> should open the related activity.</a:t>
            </a:r>
          </a:p>
          <a:p>
            <a:pPr algn="just"/>
            <a:r>
              <a:rPr lang="en-NZ" sz="2400" dirty="0">
                <a:solidFill>
                  <a:schemeClr val="tx1"/>
                </a:solidFill>
                <a:latin typeface="+mn-lt"/>
              </a:rPr>
              <a:t>In order to do so, you need to add new activities to your app, and program your app to show them when required.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6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MultiScreen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Add New Activity</a:t>
            </a:r>
            <a:br>
              <a:rPr lang="en-US" sz="3200" dirty="0">
                <a:solidFill>
                  <a:srgbClr val="92D050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461652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To add new activities, right click on the app module name inside “java” as shown below:</a:t>
            </a:r>
          </a:p>
          <a:p>
            <a:pPr marL="457200" indent="-457200" algn="just">
              <a:buFont typeface="+mj-lt"/>
              <a:buAutoNum type="arabicPeriod"/>
            </a:pPr>
            <a:endParaRPr lang="en-NZ" sz="24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NZ" sz="24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NZ" sz="24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NZ" sz="2400" dirty="0">
              <a:latin typeface="+mn-lt"/>
            </a:endParaRPr>
          </a:p>
          <a:p>
            <a:pPr algn="just"/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89" y="2969418"/>
            <a:ext cx="5286376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Learn Māori App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accent1"/>
                </a:solidFill>
              </a:rPr>
              <a:t>MultiScreen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Add New Activity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3194017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Then, select New, Activity, and the activity template that you need.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0825" t="10065" r="20312" b="20290"/>
          <a:stretch/>
        </p:blipFill>
        <p:spPr>
          <a:xfrm>
            <a:off x="4536489" y="1662580"/>
            <a:ext cx="7655512" cy="51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56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za Slides Template">
  <a:themeElements>
    <a:clrScheme name="Reza Slides Template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92D050"/>
      </a:accent1>
      <a:accent2>
        <a:srgbClr val="00B0F0"/>
      </a:accent2>
      <a:accent3>
        <a:srgbClr val="FF0000"/>
      </a:accent3>
      <a:accent4>
        <a:srgbClr val="FFC000"/>
      </a:accent4>
      <a:accent5>
        <a:srgbClr val="FFFFFF"/>
      </a:accent5>
      <a:accent6>
        <a:srgbClr val="ACC995"/>
      </a:accent6>
      <a:hlink>
        <a:srgbClr val="00B0F0"/>
      </a:hlink>
      <a:folHlink>
        <a:srgbClr val="00B0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za Slides Template" id="{CE7EC469-50E4-442F-AF92-6196BF660BC6}" vid="{3F6B6636-D645-46EE-A64F-D21FCE0808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webextension1.xml><?xml version="1.0" encoding="utf-8"?>
<we:webextension xmlns:we="http://schemas.microsoft.com/office/webextensions/webextension/2010/11" id="{B718933F-9314-6D4A-A439-CD2C25E41B4A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youtu.be/Ji4DZWboJmk&quot;"/>
    <we:property name="autoplay" value="null"/>
    <we:property name="starttime" value="null"/>
    <we:property name="endtime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Reza Slides Template</Template>
  <TotalTime>64197</TotalTime>
  <Words>857</Words>
  <Application>Microsoft Office PowerPoint</Application>
  <PresentationFormat>Widescreen</PresentationFormat>
  <Paragraphs>150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Wingdings</vt:lpstr>
      <vt:lpstr>Wingdings 3</vt:lpstr>
      <vt:lpstr>Reza Slides Template</vt:lpstr>
      <vt:lpstr>PowerPoint Presentation</vt:lpstr>
      <vt:lpstr>Learn Māori App </vt:lpstr>
      <vt:lpstr>Learn Māori App MainActivy </vt:lpstr>
      <vt:lpstr>Learn Māori App MainActivy Styles </vt:lpstr>
      <vt:lpstr>Learn Māori App MainActivy Styles </vt:lpstr>
      <vt:lpstr>Learn Māori App MainActivy  </vt:lpstr>
      <vt:lpstr>Learn Māori App MultiScreen  </vt:lpstr>
      <vt:lpstr>Learn Māori App MultiScreen Add New Activity  </vt:lpstr>
      <vt:lpstr>Learn Māori App MultiScreen Add New Activity</vt:lpstr>
      <vt:lpstr>Learn Māori App MultiScreen Add New Activity</vt:lpstr>
      <vt:lpstr>Learn Māori App MultiScreen Add New Activity</vt:lpstr>
      <vt:lpstr>Learn Māori App MultiScreen Add New Activity</vt:lpstr>
      <vt:lpstr>Learn Māori App MainActivity  onClick handler  </vt:lpstr>
      <vt:lpstr>Learn Māori App MainActivity  onClick handler </vt:lpstr>
      <vt:lpstr>Learn Māori App MainActivity  onClick Listener  </vt:lpstr>
      <vt:lpstr>Learn Māori App MainActivity  onClick Listener   </vt:lpstr>
      <vt:lpstr>Learn Māori App MainActivity  onClick Listener   </vt:lpstr>
      <vt:lpstr>Learn Māori App MainActivity  onClick Listener   </vt:lpstr>
      <vt:lpstr>Learn Māori App MainActivity  Sending data from other activities  </vt:lpstr>
      <vt:lpstr>Learn Māori App MainActivity  Receiving data from other activities  </vt:lpstr>
      <vt:lpstr>Learn Māori App  MainActivity  Receiving data from other activities  </vt:lpstr>
      <vt:lpstr>Learn Māori App  MainActivity  Updating activity title  </vt:lpstr>
      <vt:lpstr>Learn Māori App NumbersActivity Changing Activity Theme  </vt:lpstr>
      <vt:lpstr>Learn Māori App   </vt:lpstr>
    </vt:vector>
  </TitlesOfParts>
  <Company>St Andrews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8</dc:title>
  <dc:creator>Ian Sommerville</dc:creator>
  <cp:lastModifiedBy>Seyed Reza Shahamiri</cp:lastModifiedBy>
  <cp:revision>592</cp:revision>
  <cp:lastPrinted>2013-04-10T03:22:04Z</cp:lastPrinted>
  <dcterms:created xsi:type="dcterms:W3CDTF">2010-01-14T08:17:23Z</dcterms:created>
  <dcterms:modified xsi:type="dcterms:W3CDTF">2017-11-06T21:16:23Z</dcterms:modified>
</cp:coreProperties>
</file>